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5"/>
    <p:sldMasterId id="2147483671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</p:sldIdLst>
  <p:sldSz cy="5143500" cx="9144000"/>
  <p:notesSz cx="6858000" cy="9144000"/>
  <p:embeddedFontLst>
    <p:embeddedFont>
      <p:font typeface="Roboto"/>
      <p:regular r:id="rId16"/>
      <p:bold r:id="rId17"/>
      <p:italic r:id="rId18"/>
      <p:boldItalic r:id="rId19"/>
    </p:embeddedFont>
    <p:embeddedFont>
      <p:font typeface="Montserrat"/>
      <p:regular r:id="rId20"/>
      <p:bold r:id="rId21"/>
      <p:italic r:id="rId22"/>
      <p:boldItalic r:id="rId23"/>
    </p:embeddedFont>
    <p:embeddedFont>
      <p:font typeface="Merriweather"/>
      <p:regular r:id="rId24"/>
      <p:bold r:id="rId25"/>
      <p:italic r:id="rId26"/>
      <p:boldItalic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5EE65DE3-0D8A-4AB9-A5FB-56E09F6918E7}">
  <a:tblStyle styleId="{5EE65DE3-0D8A-4AB9-A5FB-56E09F6918E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regular.fntdata"/><Relationship Id="rId22" Type="http://schemas.openxmlformats.org/officeDocument/2006/relationships/font" Target="fonts/Montserrat-italic.fntdata"/><Relationship Id="rId21" Type="http://schemas.openxmlformats.org/officeDocument/2006/relationships/font" Target="fonts/Montserrat-bold.fntdata"/><Relationship Id="rId24" Type="http://schemas.openxmlformats.org/officeDocument/2006/relationships/font" Target="fonts/Merriweather-regular.fntdata"/><Relationship Id="rId23" Type="http://schemas.openxmlformats.org/officeDocument/2006/relationships/font" Target="fonts/Montserrat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26" Type="http://schemas.openxmlformats.org/officeDocument/2006/relationships/font" Target="fonts/Merriweather-italic.fntdata"/><Relationship Id="rId25" Type="http://schemas.openxmlformats.org/officeDocument/2006/relationships/font" Target="fonts/Merriweather-bold.fntdata"/><Relationship Id="rId27" Type="http://schemas.openxmlformats.org/officeDocument/2006/relationships/font" Target="fonts/Merriweather-boldItalic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font" Target="fonts/Roboto-bold.fntdata"/><Relationship Id="rId16" Type="http://schemas.openxmlformats.org/officeDocument/2006/relationships/font" Target="fonts/Roboto-regular.fntdata"/><Relationship Id="rId19" Type="http://schemas.openxmlformats.org/officeDocument/2006/relationships/font" Target="fonts/Roboto-boldItalic.fntdata"/><Relationship Id="rId18" Type="http://schemas.openxmlformats.org/officeDocument/2006/relationships/font" Target="fonts/Roboto-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0cc83d5e8f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30cc83d5e8f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0cc83d5e8f_0_3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30cc83d5e8f_0_3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30cc83d5e8f_0_3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30cc83d5e8f_0_3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0cc83d5e8f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30cc83d5e8f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30cc83d5e8f_0_3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30cc83d5e8f_0_3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30d0261c423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30d0261c423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0cc83d5e8f_0_3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30cc83d5e8f_0_3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febdc364b7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2febdc364b7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/>
          <p:nvPr/>
        </p:nvSpPr>
        <p:spPr>
          <a:xfrm>
            <a:off x="-125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56" name="Google Shape;56;p14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57" name="Google Shape;57;p14"/>
          <p:cNvSpPr txBox="1"/>
          <p:nvPr>
            <p:ph idx="1" type="subTitle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58" name="Google Shape;58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5"/>
          <p:cNvSpPr/>
          <p:nvPr/>
        </p:nvSpPr>
        <p:spPr>
          <a:xfrm>
            <a:off x="0" y="48099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61" name="Google Shape;61;p15"/>
          <p:cNvSpPr/>
          <p:nvPr/>
        </p:nvSpPr>
        <p:spPr>
          <a:xfrm>
            <a:off x="0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62" name="Google Shape;62;p15"/>
          <p:cNvSpPr txBox="1"/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3" name="Google Shape;63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6"/>
          <p:cNvSpPr/>
          <p:nvPr/>
        </p:nvSpPr>
        <p:spPr>
          <a:xfrm>
            <a:off x="0" y="0"/>
            <a:ext cx="431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16"/>
          <p:cNvSpPr/>
          <p:nvPr/>
        </p:nvSpPr>
        <p:spPr>
          <a:xfrm>
            <a:off x="0" y="44125"/>
            <a:ext cx="4313625" cy="4399375"/>
          </a:xfrm>
          <a:custGeom>
            <a:rect b="b" l="l" r="r" t="t"/>
            <a:pathLst>
              <a:path extrusionOk="0" h="175975" w="172545">
                <a:moveTo>
                  <a:pt x="0" y="157"/>
                </a:moveTo>
                <a:lnTo>
                  <a:pt x="172419" y="0"/>
                </a:lnTo>
                <a:lnTo>
                  <a:pt x="172545" y="126541"/>
                </a:lnTo>
                <a:lnTo>
                  <a:pt x="0" y="175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67" name="Google Shape;67;p16"/>
          <p:cNvSpPr/>
          <p:nvPr/>
        </p:nvSpPr>
        <p:spPr>
          <a:xfrm>
            <a:off x="-125" y="0"/>
            <a:ext cx="4316900" cy="4395600"/>
          </a:xfrm>
          <a:custGeom>
            <a:rect b="b" l="l" r="r" t="t"/>
            <a:pathLst>
              <a:path extrusionOk="0" h="175824" w="172676">
                <a:moveTo>
                  <a:pt x="0" y="6"/>
                </a:moveTo>
                <a:lnTo>
                  <a:pt x="172676" y="0"/>
                </a:lnTo>
                <a:lnTo>
                  <a:pt x="172562" y="126442"/>
                </a:lnTo>
                <a:lnTo>
                  <a:pt x="0" y="17582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68" name="Google Shape;68;p16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9" name="Google Shape;69;p16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7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17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4" name="Google Shape;74;p17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17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8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18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0" name="Google Shape;80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9"/>
          <p:cNvSpPr/>
          <p:nvPr/>
        </p:nvSpPr>
        <p:spPr>
          <a:xfrm>
            <a:off x="0" y="0"/>
            <a:ext cx="3764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9"/>
          <p:cNvSpPr txBox="1"/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4" name="Google Shape;84;p19"/>
          <p:cNvSpPr txBox="1"/>
          <p:nvPr>
            <p:ph idx="1" type="body"/>
          </p:nvPr>
        </p:nvSpPr>
        <p:spPr>
          <a:xfrm>
            <a:off x="311700" y="2390650"/>
            <a:ext cx="3127500" cy="229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85" name="Google Shape;85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0"/>
          <p:cNvSpPr txBox="1"/>
          <p:nvPr>
            <p:ph type="title"/>
          </p:nvPr>
        </p:nvSpPr>
        <p:spPr>
          <a:xfrm>
            <a:off x="311675" y="798600"/>
            <a:ext cx="6247800" cy="35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88" name="Google Shape;88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1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21"/>
          <p:cNvSpPr txBox="1"/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2" name="Google Shape;92;p21"/>
          <p:cNvSpPr txBox="1"/>
          <p:nvPr>
            <p:ph idx="1" type="subTitle"/>
          </p:nvPr>
        </p:nvSpPr>
        <p:spPr>
          <a:xfrm>
            <a:off x="304800" y="2626725"/>
            <a:ext cx="3704400" cy="9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93" name="Google Shape;93;p21"/>
          <p:cNvSpPr txBox="1"/>
          <p:nvPr>
            <p:ph idx="2" type="body"/>
          </p:nvPr>
        </p:nvSpPr>
        <p:spPr>
          <a:xfrm>
            <a:off x="4879025" y="500925"/>
            <a:ext cx="3954000" cy="41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4" name="Google Shape;94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2"/>
          <p:cNvSpPr/>
          <p:nvPr/>
        </p:nvSpPr>
        <p:spPr>
          <a:xfrm>
            <a:off x="0" y="4369000"/>
            <a:ext cx="9144000" cy="77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22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erriweather"/>
              <a:buNone/>
              <a:defRPr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/>
        </p:txBody>
      </p:sp>
      <p:sp>
        <p:nvSpPr>
          <p:cNvPr id="98" name="Google Shape;98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3"/>
          <p:cNvSpPr txBox="1"/>
          <p:nvPr>
            <p:ph hasCustomPrompt="1" type="title"/>
          </p:nvPr>
        </p:nvSpPr>
        <p:spPr>
          <a:xfrm>
            <a:off x="311750" y="831175"/>
            <a:ext cx="5334900" cy="12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1" name="Google Shape;101;p23"/>
          <p:cNvSpPr txBox="1"/>
          <p:nvPr>
            <p:ph idx="1" type="body"/>
          </p:nvPr>
        </p:nvSpPr>
        <p:spPr>
          <a:xfrm>
            <a:off x="311700" y="2121425"/>
            <a:ext cx="5334900" cy="9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02" name="Google Shape;102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aradigm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Relationship Id="rId4" Type="http://schemas.openxmlformats.org/officeDocument/2006/relationships/image" Target="../media/image10.png"/><Relationship Id="rId10" Type="http://schemas.openxmlformats.org/officeDocument/2006/relationships/image" Target="../media/image5.png"/><Relationship Id="rId9" Type="http://schemas.openxmlformats.org/officeDocument/2006/relationships/image" Target="../media/image13.png"/><Relationship Id="rId5" Type="http://schemas.openxmlformats.org/officeDocument/2006/relationships/image" Target="../media/image3.png"/><Relationship Id="rId6" Type="http://schemas.openxmlformats.org/officeDocument/2006/relationships/image" Target="../media/image9.png"/><Relationship Id="rId7" Type="http://schemas.openxmlformats.org/officeDocument/2006/relationships/image" Target="../media/image2.png"/><Relationship Id="rId8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jpg"/><Relationship Id="rId4" Type="http://schemas.openxmlformats.org/officeDocument/2006/relationships/image" Target="../media/image7.jpg"/><Relationship Id="rId5" Type="http://schemas.openxmlformats.org/officeDocument/2006/relationships/image" Target="../media/image11.jpg"/><Relationship Id="rId6" Type="http://schemas.openxmlformats.org/officeDocument/2006/relationships/image" Target="../media/image14.jpg"/><Relationship Id="rId7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github.com/sszxt/wild-life-guard/blob/fdc2e20eea8649b0df7855eb6f6d7a46daee7631/articles%20regarding%20the%20animal%20intrusions" TargetMode="External"/><Relationship Id="rId4" Type="http://schemas.openxmlformats.org/officeDocument/2006/relationships/hyperlink" Target="https://github.com/sszxt/wild-life-guard/blob/fdc2e20eea8649b0df7855eb6f6d7a46daee7631/articles%20regarding%20the%20animal%20intrusions" TargetMode="External"/><Relationship Id="rId5" Type="http://schemas.openxmlformats.org/officeDocument/2006/relationships/hyperlink" Target="https://github.com/sszxt/wild-life-guard/blob/fdc2e20eea8649b0df7855eb6f6d7a46daee7631/articles%20regarding%20the%20animal%20intrusions" TargetMode="External"/><Relationship Id="rId6" Type="http://schemas.openxmlformats.org/officeDocument/2006/relationships/hyperlink" Target="https://github.com/sszxt/wild-life-guard/blob/fdc2e20eea8649b0df7855eb6f6d7a46daee7631/Research%20Papers" TargetMode="External"/><Relationship Id="rId7" Type="http://schemas.openxmlformats.org/officeDocument/2006/relationships/hyperlink" Target="https://github.com/sszxt/wild-life-guard/blob/2d3129a97ea12bbdd415c0b6b784df2a6cf1956a/Frequencies%20affecting%20animals%20research%20papers%20links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5"/>
          <p:cNvSpPr txBox="1"/>
          <p:nvPr>
            <p:ph type="ctrTitle"/>
          </p:nvPr>
        </p:nvSpPr>
        <p:spPr>
          <a:xfrm>
            <a:off x="311700" y="25047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Wild-life Guard</a:t>
            </a:r>
            <a:endParaRPr b="1"/>
          </a:p>
        </p:txBody>
      </p:sp>
      <p:sp>
        <p:nvSpPr>
          <p:cNvPr id="110" name="Google Shape;110;p25"/>
          <p:cNvSpPr txBox="1"/>
          <p:nvPr>
            <p:ph idx="1" type="subTitle"/>
          </p:nvPr>
        </p:nvSpPr>
        <p:spPr>
          <a:xfrm>
            <a:off x="389700" y="989045"/>
            <a:ext cx="4182300" cy="7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475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Real-time wild-life detection with repelling system</a:t>
            </a:r>
            <a:endParaRPr b="1"/>
          </a:p>
        </p:txBody>
      </p:sp>
      <p:sp>
        <p:nvSpPr>
          <p:cNvPr id="111" name="Google Shape;111;p25"/>
          <p:cNvSpPr txBox="1"/>
          <p:nvPr/>
        </p:nvSpPr>
        <p:spPr>
          <a:xfrm>
            <a:off x="7188975" y="2896750"/>
            <a:ext cx="2324700" cy="12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u="sng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Team - members:</a:t>
            </a:r>
            <a:endParaRPr sz="1000" u="sng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Char char="●"/>
            </a:pPr>
            <a:r>
              <a:rPr lang="en-GB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Mohamed Sameer S</a:t>
            </a: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Char char="●"/>
            </a:pPr>
            <a:r>
              <a:rPr lang="en-GB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Mohamed Rizwan H</a:t>
            </a: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Char char="●"/>
            </a:pPr>
            <a:r>
              <a:rPr lang="en-GB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Mohammed Aathif M</a:t>
            </a: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Char char="●"/>
            </a:pPr>
            <a:r>
              <a:rPr lang="en-GB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Mohamed Izzat A</a:t>
            </a: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Char char="●"/>
            </a:pPr>
            <a:r>
              <a:rPr lang="en-GB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Mohamed Riazdeen M</a:t>
            </a: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" name="Google Shape;112;p25"/>
          <p:cNvSpPr txBox="1"/>
          <p:nvPr/>
        </p:nvSpPr>
        <p:spPr>
          <a:xfrm>
            <a:off x="7247375" y="4066700"/>
            <a:ext cx="19395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u="sng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Mentors:</a:t>
            </a:r>
            <a:endParaRPr sz="1000" u="sng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Char char="●"/>
            </a:pPr>
            <a:r>
              <a:rPr lang="en-GB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Libin Anto</a:t>
            </a: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Char char="●"/>
            </a:pPr>
            <a:r>
              <a:rPr lang="en-GB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Divya K</a:t>
            </a: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Char char="●"/>
            </a:pPr>
            <a:r>
              <a:rPr lang="en-GB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Divya Konda</a:t>
            </a: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Char char="●"/>
            </a:pPr>
            <a:r>
              <a:rPr lang="en-GB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Sunil Kumar</a:t>
            </a: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Char char="●"/>
            </a:pPr>
            <a:r>
              <a:rPr lang="en-GB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Surekha Boha</a:t>
            </a: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6"/>
          <p:cNvSpPr txBox="1"/>
          <p:nvPr>
            <p:ph type="title"/>
          </p:nvPr>
        </p:nvSpPr>
        <p:spPr>
          <a:xfrm>
            <a:off x="3431850" y="276625"/>
            <a:ext cx="2280300" cy="53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/>
              <a:t>Introduction</a:t>
            </a:r>
            <a:endParaRPr sz="2500"/>
          </a:p>
        </p:txBody>
      </p:sp>
      <p:sp>
        <p:nvSpPr>
          <p:cNvPr id="118" name="Google Shape;118;p26"/>
          <p:cNvSpPr txBox="1"/>
          <p:nvPr>
            <p:ph idx="1" type="body"/>
          </p:nvPr>
        </p:nvSpPr>
        <p:spPr>
          <a:xfrm>
            <a:off x="582450" y="1292725"/>
            <a:ext cx="7979100" cy="9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</a:pPr>
            <a:r>
              <a:rPr lang="en-GB" sz="1500">
                <a:solidFill>
                  <a:schemeClr val="lt1"/>
                </a:solidFill>
              </a:rPr>
              <a:t>The agriculture sector in India contributes around 18% to the country's GDP. It's also a major source of employment, providing a livelihood for about 42.3% of the population.</a:t>
            </a:r>
            <a:endParaRPr sz="1500">
              <a:solidFill>
                <a:schemeClr val="lt1"/>
              </a:solidFill>
            </a:endParaRPr>
          </a:p>
        </p:txBody>
      </p:sp>
      <p:sp>
        <p:nvSpPr>
          <p:cNvPr id="119" name="Google Shape;119;p26"/>
          <p:cNvSpPr txBox="1"/>
          <p:nvPr/>
        </p:nvSpPr>
        <p:spPr>
          <a:xfrm>
            <a:off x="582450" y="2354925"/>
            <a:ext cx="7979100" cy="6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Char char="●"/>
            </a:pPr>
            <a:r>
              <a:rPr lang="en-GB"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However, recent declines are partly attributed to human-animal conflicts, which cause significant resource damage and threaten human lives.</a:t>
            </a:r>
            <a:endParaRPr sz="15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" name="Google Shape;120;p26"/>
          <p:cNvSpPr txBox="1"/>
          <p:nvPr/>
        </p:nvSpPr>
        <p:spPr>
          <a:xfrm>
            <a:off x="582450" y="3335225"/>
            <a:ext cx="7872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Char char="●"/>
            </a:pPr>
            <a:r>
              <a:rPr lang="en-GB"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Current </a:t>
            </a:r>
            <a:r>
              <a:rPr lang="en-GB"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Intrusion systems are primarily designed to detect human activity and deter animals, but they often lack efficiency in preventing wildlife intrusions.</a:t>
            </a:r>
            <a:endParaRPr sz="15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7"/>
          <p:cNvSpPr txBox="1"/>
          <p:nvPr>
            <p:ph type="title"/>
          </p:nvPr>
        </p:nvSpPr>
        <p:spPr>
          <a:xfrm>
            <a:off x="3029700" y="164450"/>
            <a:ext cx="3084600" cy="32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50"/>
              <a:t>Problem Statement</a:t>
            </a:r>
            <a:endParaRPr sz="2250"/>
          </a:p>
        </p:txBody>
      </p:sp>
      <p:sp>
        <p:nvSpPr>
          <p:cNvPr id="126" name="Google Shape;126;p27"/>
          <p:cNvSpPr txBox="1"/>
          <p:nvPr>
            <p:ph idx="1" type="body"/>
          </p:nvPr>
        </p:nvSpPr>
        <p:spPr>
          <a:xfrm>
            <a:off x="9143992" y="3726825"/>
            <a:ext cx="18297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   </a:t>
            </a:r>
            <a:endParaRPr/>
          </a:p>
        </p:txBody>
      </p:sp>
      <p:pic>
        <p:nvPicPr>
          <p:cNvPr id="127" name="Google Shape;127;p27"/>
          <p:cNvPicPr preferRelativeResize="0"/>
          <p:nvPr/>
        </p:nvPicPr>
        <p:blipFill rotWithShape="1">
          <a:blip r:embed="rId3">
            <a:alphaModFix/>
          </a:blip>
          <a:srcRect b="6438" l="0" r="0" t="6438"/>
          <a:stretch/>
        </p:blipFill>
        <p:spPr>
          <a:xfrm>
            <a:off x="3010450" y="952678"/>
            <a:ext cx="3626299" cy="6794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10450" y="490850"/>
            <a:ext cx="3626300" cy="6794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07250" y="1632162"/>
            <a:ext cx="4565078" cy="11413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490850"/>
            <a:ext cx="3010441" cy="11413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636751" y="490850"/>
            <a:ext cx="2507249" cy="11413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0" y="1632162"/>
            <a:ext cx="2507251" cy="11413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072326" y="1632162"/>
            <a:ext cx="2071672" cy="11413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7" title="Points scored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852125" y="3052425"/>
            <a:ext cx="3161499" cy="19548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5" name="Google Shape;135;p27"/>
          <p:cNvCxnSpPr/>
          <p:nvPr/>
        </p:nvCxnSpPr>
        <p:spPr>
          <a:xfrm flipH="1" rot="10800000">
            <a:off x="12350" y="2896750"/>
            <a:ext cx="9119400" cy="32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6" name="Google Shape;136;p27"/>
          <p:cNvCxnSpPr/>
          <p:nvPr/>
        </p:nvCxnSpPr>
        <p:spPr>
          <a:xfrm flipH="1" rot="10800000">
            <a:off x="-42800" y="2929150"/>
            <a:ext cx="9119400" cy="32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7" name="Google Shape;137;p27"/>
          <p:cNvSpPr txBox="1"/>
          <p:nvPr/>
        </p:nvSpPr>
        <p:spPr>
          <a:xfrm>
            <a:off x="180975" y="3384475"/>
            <a:ext cx="5370600" cy="11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EAD1DC"/>
                </a:solidFill>
                <a:latin typeface="Merriweather"/>
                <a:ea typeface="Merriweather"/>
                <a:cs typeface="Merriweather"/>
                <a:sym typeface="Merriweather"/>
              </a:rPr>
              <a:t>Wildlife-Related Fatalities: 2010–2023</a:t>
            </a:r>
            <a:endParaRPr sz="1300">
              <a:solidFill>
                <a:srgbClr val="EAD1DC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11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The graph shows a decline in human deaths from 2010 to 2016, followed by a slight increase up to 2023. Animal deaths peaked in 2016–2019  since the humans deaths decreased. </a:t>
            </a:r>
            <a:endParaRPr sz="11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8"/>
          <p:cNvSpPr txBox="1"/>
          <p:nvPr>
            <p:ph type="title"/>
          </p:nvPr>
        </p:nvSpPr>
        <p:spPr>
          <a:xfrm>
            <a:off x="275700" y="5492400"/>
            <a:ext cx="5334900" cy="12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28"/>
          <p:cNvSpPr txBox="1"/>
          <p:nvPr>
            <p:ph idx="1" type="body"/>
          </p:nvPr>
        </p:nvSpPr>
        <p:spPr>
          <a:xfrm>
            <a:off x="2919725" y="5709150"/>
            <a:ext cx="5334900" cy="9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4" name="Google Shape;14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9861" y="307314"/>
            <a:ext cx="1986493" cy="202135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5" name="Google Shape;145;p28"/>
          <p:cNvCxnSpPr/>
          <p:nvPr/>
        </p:nvCxnSpPr>
        <p:spPr>
          <a:xfrm flipH="1" rot="10800000">
            <a:off x="2620654" y="1613481"/>
            <a:ext cx="1379700" cy="6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6" name="Google Shape;146;p28"/>
          <p:cNvSpPr txBox="1"/>
          <p:nvPr/>
        </p:nvSpPr>
        <p:spPr>
          <a:xfrm>
            <a:off x="2531102" y="740777"/>
            <a:ext cx="1555800" cy="10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Sensors and cameras cover the entire animal activity area.</a:t>
            </a:r>
            <a:endParaRPr b="1" sz="1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47" name="Google Shape;147;p28"/>
          <p:cNvCxnSpPr/>
          <p:nvPr/>
        </p:nvCxnSpPr>
        <p:spPr>
          <a:xfrm flipH="1">
            <a:off x="6184075" y="2804225"/>
            <a:ext cx="889200" cy="3177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48" name="Google Shape;148;p28"/>
          <p:cNvPicPr preferRelativeResize="0"/>
          <p:nvPr/>
        </p:nvPicPr>
        <p:blipFill rotWithShape="1">
          <a:blip r:embed="rId4">
            <a:alphaModFix/>
          </a:blip>
          <a:srcRect b="10660" l="-3550" r="3550" t="-10660"/>
          <a:stretch/>
        </p:blipFill>
        <p:spPr>
          <a:xfrm>
            <a:off x="4086900" y="200725"/>
            <a:ext cx="2038074" cy="2099453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8"/>
          <p:cNvSpPr txBox="1"/>
          <p:nvPr/>
        </p:nvSpPr>
        <p:spPr>
          <a:xfrm rot="2188056">
            <a:off x="6204323" y="1514757"/>
            <a:ext cx="1102347" cy="36586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Input from sensors and cameras</a:t>
            </a:r>
            <a:endParaRPr b="1"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50" name="Google Shape;150;p28"/>
          <p:cNvCxnSpPr/>
          <p:nvPr/>
        </p:nvCxnSpPr>
        <p:spPr>
          <a:xfrm>
            <a:off x="6172402" y="1935756"/>
            <a:ext cx="918300" cy="6360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51" name="Google Shape;151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12687" y="2730088"/>
            <a:ext cx="1986501" cy="2021384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8"/>
          <p:cNvSpPr txBox="1"/>
          <p:nvPr/>
        </p:nvSpPr>
        <p:spPr>
          <a:xfrm>
            <a:off x="6124965" y="3103718"/>
            <a:ext cx="1925100" cy="7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5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The sound is driving animals back.</a:t>
            </a:r>
            <a:endParaRPr b="1" sz="115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3" name="Google Shape;153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4900" y="2679376"/>
            <a:ext cx="2086202" cy="2122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4" name="Google Shape;154;p28"/>
          <p:cNvCxnSpPr/>
          <p:nvPr/>
        </p:nvCxnSpPr>
        <p:spPr>
          <a:xfrm flipH="1">
            <a:off x="2741435" y="3769174"/>
            <a:ext cx="1069500" cy="36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5" name="Google Shape;155;p28"/>
          <p:cNvSpPr txBox="1"/>
          <p:nvPr/>
        </p:nvSpPr>
        <p:spPr>
          <a:xfrm>
            <a:off x="2673316" y="3054372"/>
            <a:ext cx="1205700" cy="8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Creating Safer</a:t>
            </a:r>
            <a:br>
              <a:rPr b="1" lang="en-GB"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1" lang="en-GB"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Environment</a:t>
            </a:r>
            <a:endParaRPr b="1"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6" name="Google Shape;156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138150" y="2206450"/>
            <a:ext cx="816600" cy="816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8"/>
          <p:cNvSpPr txBox="1"/>
          <p:nvPr/>
        </p:nvSpPr>
        <p:spPr>
          <a:xfrm>
            <a:off x="2853800" y="0"/>
            <a:ext cx="1641300" cy="2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158" name="Google Shape;158;p28"/>
          <p:cNvGraphicFramePr/>
          <p:nvPr/>
        </p:nvGraphicFramePr>
        <p:xfrm>
          <a:off x="7680775" y="3996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{5EE65DE3-0D8A-4AB9-A5FB-56E09F6918E7}</a:tableStyleId>
              </a:tblPr>
              <a:tblGrid>
                <a:gridCol w="666250"/>
                <a:gridCol w="666250"/>
              </a:tblGrid>
              <a:tr h="194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>
                          <a:solidFill>
                            <a:schemeClr val="lt1"/>
                          </a:solidFill>
                        </a:rPr>
                        <a:t>Elephant</a:t>
                      </a:r>
                      <a:endParaRPr sz="9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>
                          <a:solidFill>
                            <a:schemeClr val="lt1"/>
                          </a:solidFill>
                        </a:rPr>
                        <a:t>4 kHz - 20 kHz</a:t>
                      </a:r>
                      <a:endParaRPr sz="9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194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lt1"/>
                          </a:solidFill>
                        </a:rPr>
                        <a:t>Tiger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>
                          <a:solidFill>
                            <a:schemeClr val="lt1"/>
                          </a:solidFill>
                        </a:rPr>
                        <a:t>3</a:t>
                      </a:r>
                      <a:r>
                        <a:rPr lang="en-GB" sz="900">
                          <a:solidFill>
                            <a:schemeClr val="lt1"/>
                          </a:solidFill>
                        </a:rPr>
                        <a:t> kHz -  5 kHz</a:t>
                      </a:r>
                      <a:endParaRPr sz="900"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59" name="Google Shape;159;p28"/>
          <p:cNvSpPr txBox="1"/>
          <p:nvPr/>
        </p:nvSpPr>
        <p:spPr>
          <a:xfrm>
            <a:off x="7374800" y="3681929"/>
            <a:ext cx="1287000" cy="3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Examples:</a:t>
            </a:r>
            <a:endParaRPr sz="1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9"/>
          <p:cNvSpPr txBox="1"/>
          <p:nvPr>
            <p:ph type="title"/>
          </p:nvPr>
        </p:nvSpPr>
        <p:spPr>
          <a:xfrm>
            <a:off x="2710175" y="164475"/>
            <a:ext cx="4076700" cy="43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50"/>
              <a:t>Technical Implementations</a:t>
            </a:r>
            <a:endParaRPr sz="2250"/>
          </a:p>
        </p:txBody>
      </p:sp>
      <p:sp>
        <p:nvSpPr>
          <p:cNvPr id="165" name="Google Shape;165;p29"/>
          <p:cNvSpPr txBox="1"/>
          <p:nvPr>
            <p:ph idx="1" type="body"/>
          </p:nvPr>
        </p:nvSpPr>
        <p:spPr>
          <a:xfrm>
            <a:off x="583100" y="3923125"/>
            <a:ext cx="8196300" cy="91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 sz="1100"/>
              <a:t>High Accuracy:  </a:t>
            </a:r>
            <a:r>
              <a:rPr lang="en-GB" sz="1100">
                <a:solidFill>
                  <a:schemeClr val="lt1"/>
                </a:solidFill>
              </a:rPr>
              <a:t>Delivers improved object detection precision for reliable wildlife monitoring.</a:t>
            </a:r>
            <a:endParaRPr sz="1100">
              <a:solidFill>
                <a:schemeClr val="lt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 sz="1100"/>
              <a:t>Real-Time Processing : </a:t>
            </a:r>
            <a:r>
              <a:rPr lang="en-GB" sz="1100">
                <a:solidFill>
                  <a:schemeClr val="lt1"/>
                </a:solidFill>
              </a:rPr>
              <a:t>Enables immediate responses to wildlife detections with fast image and video analysis.</a:t>
            </a:r>
            <a:endParaRPr sz="1100">
              <a:solidFill>
                <a:schemeClr val="lt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 sz="1100"/>
              <a:t>Versatile Deployment :</a:t>
            </a:r>
            <a:r>
              <a:rPr lang="en-GB" sz="1100">
                <a:solidFill>
                  <a:schemeClr val="lt1"/>
                </a:solidFill>
              </a:rPr>
              <a:t> Easily integrates into various platforms, from edge devices to cloud systems.</a:t>
            </a:r>
            <a:endParaRPr sz="1100">
              <a:solidFill>
                <a:schemeClr val="lt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 sz="1100"/>
              <a:t>Robust Performance :</a:t>
            </a:r>
            <a:r>
              <a:rPr lang="en-GB" sz="1100"/>
              <a:t> </a:t>
            </a:r>
            <a:r>
              <a:rPr lang="en-GB" sz="1100">
                <a:solidFill>
                  <a:schemeClr val="lt1"/>
                </a:solidFill>
              </a:rPr>
              <a:t>Functions effectively in diverse environmental conditions, ensuring reliable detection at all times.</a:t>
            </a:r>
            <a:endParaRPr sz="1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166" name="Google Shape;166;p29"/>
          <p:cNvSpPr txBox="1"/>
          <p:nvPr/>
        </p:nvSpPr>
        <p:spPr>
          <a:xfrm>
            <a:off x="583100" y="941975"/>
            <a:ext cx="2863200" cy="3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Detection Model : YOLOv8</a:t>
            </a:r>
            <a:endParaRPr b="1" sz="13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167" name="Google Shape;16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9325" y="1954188"/>
            <a:ext cx="4505334" cy="1689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9"/>
          <p:cNvSpPr txBox="1"/>
          <p:nvPr/>
        </p:nvSpPr>
        <p:spPr>
          <a:xfrm>
            <a:off x="583100" y="1420450"/>
            <a:ext cx="8492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YOLOv8 is a </a:t>
            </a:r>
            <a:r>
              <a:rPr lang="en-GB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real-time object detection model designed for high accuracy and speed. It is open-source and upgradeable.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0"/>
          <p:cNvSpPr txBox="1"/>
          <p:nvPr>
            <p:ph type="title"/>
          </p:nvPr>
        </p:nvSpPr>
        <p:spPr>
          <a:xfrm>
            <a:off x="2526175" y="195000"/>
            <a:ext cx="3781500" cy="45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/>
              <a:t>References and other resources</a:t>
            </a:r>
            <a:endParaRPr sz="2000"/>
          </a:p>
        </p:txBody>
      </p:sp>
      <p:sp>
        <p:nvSpPr>
          <p:cNvPr id="174" name="Google Shape;174;p30"/>
          <p:cNvSpPr txBox="1"/>
          <p:nvPr>
            <p:ph idx="1" type="body"/>
          </p:nvPr>
        </p:nvSpPr>
        <p:spPr>
          <a:xfrm>
            <a:off x="396050" y="1025250"/>
            <a:ext cx="8534700" cy="25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GB" sz="1025">
                <a:solidFill>
                  <a:schemeClr val="lt1"/>
                </a:solidFill>
              </a:rPr>
              <a:t>Xie, Z., A. Singh, J. Uang, K.S. Narayan and P.Abbeel. Multimodal blending for high-accuracy Instance cognition. In: 2013 IEEE/RSJ International Conference on Intelligent Robots and Systems. Tokyo: IEEE 2013, pp. 2214-2221. ISBN 978-1-4673-6356-3. DOI: 10.1109/IROS.2013.</a:t>
            </a:r>
            <a:endParaRPr sz="1025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75"/>
              <a:buNone/>
            </a:pPr>
            <a:r>
              <a:rPr lang="en-GB" sz="1025">
                <a:solidFill>
                  <a:schemeClr val="lt1"/>
                </a:solidFill>
              </a:rPr>
              <a:t>Tiber Trnovszky, Patrik Kamencay, Richard Orjesek, Miroslav Benco, Peter Sykora. Animal recognition system based on convolutional neural network.</a:t>
            </a:r>
            <a:endParaRPr sz="1025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75"/>
              <a:buNone/>
            </a:pPr>
            <a:r>
              <a:rPr lang="en-GB" sz="1025">
                <a:solidFill>
                  <a:schemeClr val="lt1"/>
                </a:solidFill>
              </a:rPr>
              <a:t>Ahonen, T., Hadid, A., Pietikainen, and M.: Face description with local binary patterns: Application to face recognition. </a:t>
            </a:r>
            <a:r>
              <a:rPr lang="en-GB" sz="1025">
                <a:solidFill>
                  <a:schemeClr val="lt1"/>
                </a:solidFill>
              </a:rPr>
              <a:t>IEEE</a:t>
            </a:r>
            <a:r>
              <a:rPr lang="en-GB" sz="1025">
                <a:solidFill>
                  <a:schemeClr val="lt1"/>
                </a:solidFill>
              </a:rPr>
              <a:t> ΤΡΑΜΙ 28(12), 2037-2041 (2006).</a:t>
            </a:r>
            <a:endParaRPr sz="1025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75"/>
              <a:buNone/>
            </a:pPr>
            <a:r>
              <a:rPr lang="en-GB" sz="1025">
                <a:solidFill>
                  <a:schemeClr val="lt1"/>
                </a:solidFill>
              </a:rPr>
              <a:t>Burghardt, T., Calic, J.: Real-time face detection and tracking of animals. In: Neural Network Applications in Electrical Engineering. pp. 27{32. IEEE (2006).</a:t>
            </a:r>
            <a:endParaRPr sz="1025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75"/>
              <a:buNone/>
            </a:pPr>
            <a:r>
              <a:rPr lang="en-GB" sz="1025">
                <a:solidFill>
                  <a:schemeClr val="lt1"/>
                </a:solidFill>
              </a:rPr>
              <a:t>Felzenszwalb, P.F., Girshick, R.B., McAllester, D., Ramanan, D.: Object detection with discriminatively trained </a:t>
            </a:r>
            <a:r>
              <a:rPr lang="en-GB" sz="1025">
                <a:solidFill>
                  <a:schemeClr val="lt1"/>
                </a:solidFill>
              </a:rPr>
              <a:t>part based</a:t>
            </a:r>
            <a:r>
              <a:rPr lang="en-GB" sz="1025">
                <a:solidFill>
                  <a:schemeClr val="lt1"/>
                </a:solidFill>
              </a:rPr>
              <a:t> models. IEEE ΤΡΑΜΙ 32(9), 1627-1645(2010).</a:t>
            </a:r>
            <a:endParaRPr sz="1025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75"/>
              <a:buNone/>
            </a:pPr>
            <a:r>
              <a:rPr lang="en-GB" sz="1025">
                <a:solidFill>
                  <a:schemeClr val="lt1"/>
                </a:solidFill>
              </a:rPr>
              <a:t>He, K., Zhang, X., Ren, S., Sun, J.: Deep residual learning for image recognition. In: CVPR. pp. 770-778 (2016).</a:t>
            </a:r>
            <a:endParaRPr sz="1025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275"/>
              <a:buNone/>
            </a:pPr>
            <a:r>
              <a:t/>
            </a:r>
            <a:endParaRPr sz="1025">
              <a:solidFill>
                <a:schemeClr val="lt1"/>
              </a:solidFill>
            </a:endParaRPr>
          </a:p>
        </p:txBody>
      </p:sp>
      <p:sp>
        <p:nvSpPr>
          <p:cNvPr id="175" name="Google Shape;175;p30"/>
          <p:cNvSpPr txBox="1"/>
          <p:nvPr/>
        </p:nvSpPr>
        <p:spPr>
          <a:xfrm>
            <a:off x="396050" y="713925"/>
            <a:ext cx="2205300" cy="2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 u="sng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References</a:t>
            </a:r>
            <a:endParaRPr b="1" sz="1300" u="sng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6" name="Google Shape;176;p30"/>
          <p:cNvSpPr txBox="1"/>
          <p:nvPr/>
        </p:nvSpPr>
        <p:spPr>
          <a:xfrm>
            <a:off x="396050" y="3765850"/>
            <a:ext cx="3210600" cy="35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 u="sng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Other Resources</a:t>
            </a:r>
            <a:endParaRPr b="1" sz="1300" u="sng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7" name="Google Shape;177;p30"/>
          <p:cNvSpPr txBox="1"/>
          <p:nvPr/>
        </p:nvSpPr>
        <p:spPr>
          <a:xfrm>
            <a:off x="433975" y="4116250"/>
            <a:ext cx="5636400" cy="2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Links for articles regarding the animal intrusions : </a:t>
            </a:r>
            <a:r>
              <a:rPr lang="en-GB" sz="1100" u="sng">
                <a:solidFill>
                  <a:srgbClr val="4A86E8"/>
                </a:solid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click </a:t>
            </a:r>
            <a:r>
              <a:rPr lang="en-GB" sz="1100" u="sng">
                <a:solidFill>
                  <a:srgbClr val="4A86E8"/>
                </a:solid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</a:t>
            </a:r>
            <a:r>
              <a:rPr lang="en-GB" sz="1100" u="sng">
                <a:solidFill>
                  <a:srgbClr val="4A86E8"/>
                </a:solidFill>
                <a:latin typeface="Roboto"/>
                <a:ea typeface="Roboto"/>
                <a:cs typeface="Roboto"/>
                <a:sym typeface="Roboto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ere</a:t>
            </a:r>
            <a:endParaRPr sz="1100">
              <a:solidFill>
                <a:srgbClr val="4A86E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8" name="Google Shape;178;p30"/>
          <p:cNvSpPr txBox="1"/>
          <p:nvPr/>
        </p:nvSpPr>
        <p:spPr>
          <a:xfrm>
            <a:off x="433975" y="4352625"/>
            <a:ext cx="3561000" cy="2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Links for other research papers : </a:t>
            </a:r>
            <a:r>
              <a:rPr lang="en-GB" sz="1100" u="sng">
                <a:solidFill>
                  <a:srgbClr val="4A86E8"/>
                </a:solidFill>
                <a:latin typeface="Roboto"/>
                <a:ea typeface="Roboto"/>
                <a:cs typeface="Roboto"/>
                <a:sym typeface="Roboto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click here</a:t>
            </a:r>
            <a:endParaRPr sz="1100">
              <a:solidFill>
                <a:srgbClr val="4A86E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9" name="Google Shape;179;p30"/>
          <p:cNvSpPr txBox="1"/>
          <p:nvPr/>
        </p:nvSpPr>
        <p:spPr>
          <a:xfrm>
            <a:off x="433975" y="4582675"/>
            <a:ext cx="6090600" cy="2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Links for Frequencies affecting animals research papers links : </a:t>
            </a:r>
            <a:r>
              <a:rPr lang="en-GB" sz="1100" u="sng">
                <a:solidFill>
                  <a:srgbClr val="4A86E8"/>
                </a:solidFill>
                <a:latin typeface="Roboto"/>
                <a:ea typeface="Roboto"/>
                <a:cs typeface="Roboto"/>
                <a:sym typeface="Roboto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click here</a:t>
            </a:r>
            <a:endParaRPr sz="1100">
              <a:solidFill>
                <a:srgbClr val="4A86E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1"/>
          <p:cNvSpPr txBox="1"/>
          <p:nvPr>
            <p:ph type="title"/>
          </p:nvPr>
        </p:nvSpPr>
        <p:spPr>
          <a:xfrm>
            <a:off x="2929950" y="1949400"/>
            <a:ext cx="3284100" cy="12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6900">
                <a:latin typeface="Montserrat"/>
                <a:ea typeface="Montserrat"/>
                <a:cs typeface="Montserrat"/>
                <a:sym typeface="Montserrat"/>
              </a:rPr>
              <a:t>DEMO</a:t>
            </a:r>
            <a:endParaRPr sz="6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5" name="Google Shape;185;p31"/>
          <p:cNvSpPr txBox="1"/>
          <p:nvPr>
            <p:ph idx="1" type="body"/>
          </p:nvPr>
        </p:nvSpPr>
        <p:spPr>
          <a:xfrm>
            <a:off x="10359900" y="3070175"/>
            <a:ext cx="3186600" cy="28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475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2"/>
          <p:cNvSpPr txBox="1"/>
          <p:nvPr>
            <p:ph type="title"/>
          </p:nvPr>
        </p:nvSpPr>
        <p:spPr>
          <a:xfrm>
            <a:off x="3510150" y="358875"/>
            <a:ext cx="1916100" cy="50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/>
              <a:t>Conclusion</a:t>
            </a:r>
            <a:endParaRPr sz="2500"/>
          </a:p>
        </p:txBody>
      </p:sp>
      <p:sp>
        <p:nvSpPr>
          <p:cNvPr id="191" name="Google Shape;191;p32"/>
          <p:cNvSpPr txBox="1"/>
          <p:nvPr>
            <p:ph idx="1" type="body"/>
          </p:nvPr>
        </p:nvSpPr>
        <p:spPr>
          <a:xfrm>
            <a:off x="690000" y="1267450"/>
            <a:ext cx="7556400" cy="234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en-GB" sz="1500">
                <a:solidFill>
                  <a:schemeClr val="lt1"/>
                </a:solidFill>
              </a:rPr>
              <a:t>Our Wildlife Guard provides real-time protection against wildlife intrusions, ensuring safer villages and fostering harmony between humans and wildlife.</a:t>
            </a:r>
            <a:endParaRPr sz="1100"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en-GB" sz="1500">
                <a:solidFill>
                  <a:schemeClr val="lt1"/>
                </a:solidFill>
              </a:rPr>
              <a:t>By protecting wildlife and ensuring community safety, we aim to promote a harmonious balance.</a:t>
            </a:r>
            <a:r>
              <a:rPr lang="en-GB" sz="1500">
                <a:solidFill>
                  <a:schemeClr val="lt1"/>
                </a:solidFill>
              </a:rPr>
              <a:t>let’s safeguard our communities and wildlife with innovative technology and proactive solutions for a safer and more sustainable future.</a:t>
            </a:r>
            <a:endParaRPr sz="625">
              <a:solidFill>
                <a:schemeClr val="lt1"/>
              </a:solidFill>
            </a:endParaRPr>
          </a:p>
        </p:txBody>
      </p:sp>
      <p:sp>
        <p:nvSpPr>
          <p:cNvPr id="192" name="Google Shape;192;p32"/>
          <p:cNvSpPr txBox="1"/>
          <p:nvPr/>
        </p:nvSpPr>
        <p:spPr>
          <a:xfrm>
            <a:off x="2600925" y="475960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193" name="Google Shape;193;p32"/>
          <p:cNvSpPr txBox="1"/>
          <p:nvPr/>
        </p:nvSpPr>
        <p:spPr>
          <a:xfrm>
            <a:off x="2726700" y="3915025"/>
            <a:ext cx="3483000" cy="39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Thank you for your time and attention.</a:t>
            </a:r>
            <a:endParaRPr sz="13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aradigm">
  <a:themeElements>
    <a:clrScheme name="Paradigm">
      <a:dk1>
        <a:srgbClr val="31394D"/>
      </a:dk1>
      <a:lt1>
        <a:srgbClr val="FFFFFF"/>
      </a:lt1>
      <a:dk2>
        <a:srgbClr val="666666"/>
      </a:dk2>
      <a:lt2>
        <a:srgbClr val="626B73"/>
      </a:lt2>
      <a:accent1>
        <a:srgbClr val="002F4A"/>
      </a:accent1>
      <a:accent2>
        <a:srgbClr val="D9C4B1"/>
      </a:accent2>
      <a:accent3>
        <a:srgbClr val="EDE3DA"/>
      </a:accent3>
      <a:accent4>
        <a:srgbClr val="B85741"/>
      </a:accent4>
      <a:accent5>
        <a:srgbClr val="009384"/>
      </a:accent5>
      <a:accent6>
        <a:srgbClr val="D0F6FF"/>
      </a:accent6>
      <a:hlink>
        <a:srgbClr val="009384"/>
      </a:hlink>
      <a:folHlink>
        <a:srgbClr val="0093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